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Arimo" panose="020B0604020202020204" charset="0"/>
      <p:regular r:id="rId14"/>
    </p:embeddedFont>
    <p:embeddedFont>
      <p:font typeface="Arimo Bold" panose="020B0604020202020204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League Spartan" panose="020B0604020202020204" charset="0"/>
      <p:regular r:id="rId20"/>
    </p:embeddedFont>
    <p:embeddedFont>
      <p:font typeface="Libre Franklin Bold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0889" autoAdjust="0"/>
  </p:normalViewPr>
  <p:slideViewPr>
    <p:cSldViewPr>
      <p:cViewPr varScale="1">
        <p:scale>
          <a:sx n="57" d="100"/>
          <a:sy n="57" d="100"/>
        </p:scale>
        <p:origin x="135" y="3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04.03.2021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04.03.2021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9213850"/>
            <a:ext cx="10682936" cy="2286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TextBox 3"/>
          <p:cNvSpPr txBox="1"/>
          <p:nvPr/>
        </p:nvSpPr>
        <p:spPr>
          <a:xfrm>
            <a:off x="11842404" y="8941503"/>
            <a:ext cx="5853929" cy="514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839"/>
              </a:lnSpc>
            </a:pPr>
            <a:r>
              <a:rPr lang="en-US" sz="3199">
                <a:solidFill>
                  <a:srgbClr val="FFFFFF"/>
                </a:solidFill>
                <a:latin typeface="Arimo"/>
              </a:rPr>
              <a:t>MAXIMIZE NETWORKS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0578" r="20578"/>
          <a:stretch>
            <a:fillRect/>
          </a:stretch>
        </p:blipFill>
        <p:spPr>
          <a:xfrm>
            <a:off x="9068276" y="-158632"/>
            <a:ext cx="9219724" cy="10445632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6843129" y="4583567"/>
            <a:ext cx="1444871" cy="1119867"/>
          </a:xfrm>
          <a:prstGeom prst="rect">
            <a:avLst/>
          </a:prstGeom>
          <a:solidFill>
            <a:srgbClr val="ED4D00">
              <a:alpha val="80000"/>
            </a:srgbClr>
          </a:solidFill>
        </p:spPr>
      </p:sp>
      <p:sp>
        <p:nvSpPr>
          <p:cNvPr id="4" name="AutoShape 4"/>
          <p:cNvSpPr/>
          <p:nvPr/>
        </p:nvSpPr>
        <p:spPr>
          <a:xfrm>
            <a:off x="6901679" y="9401175"/>
            <a:ext cx="10682936" cy="2286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" name="TextBox 5"/>
          <p:cNvSpPr txBox="1"/>
          <p:nvPr/>
        </p:nvSpPr>
        <p:spPr>
          <a:xfrm>
            <a:off x="1028700" y="676275"/>
            <a:ext cx="7210019" cy="1808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39"/>
              </a:lnSpc>
            </a:pPr>
            <a:r>
              <a:rPr lang="en-US" sz="6399">
                <a:solidFill>
                  <a:srgbClr val="FFFFFF"/>
                </a:solidFill>
                <a:latin typeface="League Spartan"/>
              </a:rPr>
              <a:t>PoE - Edge Processors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102036"/>
            <a:ext cx="7391313" cy="1135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199">
                <a:solidFill>
                  <a:srgbClr val="FFFFFF"/>
                </a:solidFill>
                <a:latin typeface="Arimo"/>
              </a:rPr>
              <a:t>PoE for Intel NUC</a:t>
            </a:r>
          </a:p>
          <a:p>
            <a:pPr>
              <a:lnSpc>
                <a:spcPts val="4479"/>
              </a:lnSpc>
              <a:spcBef>
                <a:spcPct val="0"/>
              </a:spcBef>
            </a:pPr>
            <a:r>
              <a:rPr lang="en-US" sz="3200">
                <a:solidFill>
                  <a:srgbClr val="ED4D00"/>
                </a:solidFill>
                <a:latin typeface="Arimo"/>
              </a:rPr>
              <a:t>GBT-NUC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7955372"/>
            <a:ext cx="8310150" cy="916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39"/>
              </a:lnSpc>
            </a:pPr>
            <a:r>
              <a:rPr lang="en-US" sz="6399">
                <a:solidFill>
                  <a:srgbClr val="ED4D00"/>
                </a:solidFill>
                <a:latin typeface="League Spartan"/>
              </a:rPr>
              <a:t>Launched in 2019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5092735"/>
            <a:ext cx="7391313" cy="1135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199">
                <a:solidFill>
                  <a:srgbClr val="FFFFFF"/>
                </a:solidFill>
                <a:latin typeface="Arimo"/>
              </a:rPr>
              <a:t>PoE for Raspberry Pi 3B+ and 4</a:t>
            </a:r>
          </a:p>
          <a:p>
            <a:pPr>
              <a:lnSpc>
                <a:spcPts val="4479"/>
              </a:lnSpc>
              <a:spcBef>
                <a:spcPct val="0"/>
              </a:spcBef>
            </a:pPr>
            <a:r>
              <a:rPr lang="en-US" sz="3200">
                <a:solidFill>
                  <a:srgbClr val="ED4D00"/>
                </a:solidFill>
                <a:latin typeface="Arimo"/>
              </a:rPr>
              <a:t>GBT-NUC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957" r="12" b="1467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832020"/>
            <a:ext cx="1444871" cy="1119867"/>
          </a:xfrm>
          <a:prstGeom prst="rect">
            <a:avLst/>
          </a:prstGeom>
          <a:solidFill>
            <a:srgbClr val="ED4D00">
              <a:alpha val="80000"/>
            </a:srgbClr>
          </a:solidFill>
        </p:spPr>
      </p:sp>
      <p:sp>
        <p:nvSpPr>
          <p:cNvPr id="3" name="TextBox 3"/>
          <p:cNvSpPr txBox="1"/>
          <p:nvPr/>
        </p:nvSpPr>
        <p:spPr>
          <a:xfrm>
            <a:off x="4215068" y="2652883"/>
            <a:ext cx="12464355" cy="1334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46"/>
              </a:lnSpc>
              <a:spcBef>
                <a:spcPct val="0"/>
              </a:spcBef>
            </a:pPr>
            <a:r>
              <a:rPr lang="en-US" sz="3747">
                <a:solidFill>
                  <a:srgbClr val="FFFFFF"/>
                </a:solidFill>
                <a:latin typeface="Arimo"/>
              </a:rPr>
              <a:t>Take Advantage of the New IEEE 802.3bt and PoE standards to drive more business cost effectively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08577" y="1913962"/>
            <a:ext cx="2155620" cy="202897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43155" y="608617"/>
            <a:ext cx="4311241" cy="916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40"/>
              </a:lnSpc>
            </a:pPr>
            <a:r>
              <a:rPr lang="en-US" sz="6400">
                <a:solidFill>
                  <a:srgbClr val="FFFFFF"/>
                </a:solidFill>
                <a:latin typeface="League Spartan"/>
              </a:rPr>
              <a:t>Wrap Up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122542" y="7730362"/>
            <a:ext cx="9808417" cy="1135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FFFFFF"/>
                </a:solidFill>
                <a:latin typeface="Arimo Bold"/>
              </a:rPr>
              <a:t>Are you ready to really expand your business?  Join our sessions on PoE lighting and automation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60642" y="4555287"/>
            <a:ext cx="14556880" cy="2151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69"/>
              </a:lnSpc>
            </a:pPr>
            <a:r>
              <a:rPr lang="en-US" sz="6120">
                <a:solidFill>
                  <a:srgbClr val="FFFFFF"/>
                </a:solidFill>
                <a:latin typeface="Arimo Bold"/>
              </a:rPr>
              <a:t>www.poetexas.com/technical-center/</a:t>
            </a:r>
          </a:p>
          <a:p>
            <a:pPr algn="ctr">
              <a:lnSpc>
                <a:spcPts val="8569"/>
              </a:lnSpc>
              <a:spcBef>
                <a:spcPct val="0"/>
              </a:spcBef>
            </a:pPr>
            <a:r>
              <a:rPr lang="en-US" sz="6120">
                <a:solidFill>
                  <a:srgbClr val="FFFFFF"/>
                </a:solidFill>
                <a:latin typeface="Arimo Bold"/>
              </a:rPr>
              <a:t>success@poetexas.com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3133" t="11421" b="1523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46000"/>
          </a:blip>
          <a:srcRect/>
          <a:stretch>
            <a:fillRect/>
          </a:stretch>
        </p:blipFill>
        <p:spPr>
          <a:xfrm>
            <a:off x="9365469" y="3166607"/>
            <a:ext cx="4788311" cy="6091693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2243507" y="470823"/>
            <a:ext cx="4107288" cy="1709071"/>
          </a:xfrm>
          <a:prstGeom prst="rect">
            <a:avLst/>
          </a:prstGeom>
          <a:solidFill>
            <a:srgbClr val="ED4D00">
              <a:alpha val="80000"/>
            </a:srgbClr>
          </a:solidFill>
        </p:spPr>
      </p:sp>
      <p:sp>
        <p:nvSpPr>
          <p:cNvPr id="4" name="TextBox 4"/>
          <p:cNvSpPr txBox="1"/>
          <p:nvPr/>
        </p:nvSpPr>
        <p:spPr>
          <a:xfrm>
            <a:off x="13345114" y="703595"/>
            <a:ext cx="4158841" cy="916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39"/>
              </a:lnSpc>
            </a:pPr>
            <a:r>
              <a:rPr lang="en-US" sz="6399">
                <a:solidFill>
                  <a:srgbClr val="FFFFFF"/>
                </a:solidFill>
                <a:latin typeface="League Spartan"/>
              </a:rPr>
              <a:t>What?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614629" y="1534236"/>
            <a:ext cx="6736166" cy="570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Arimo"/>
              </a:rPr>
              <a:t>IEEE 802.3bt Power Over Ethernet: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929203"/>
            <a:ext cx="15228879" cy="6323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69"/>
              </a:lnSpc>
            </a:pPr>
            <a:r>
              <a:rPr lang="en-US" sz="4478">
                <a:solidFill>
                  <a:srgbClr val="FFFFFF"/>
                </a:solidFill>
                <a:latin typeface="Arimo"/>
              </a:rPr>
              <a:t>Ratified in 2018</a:t>
            </a:r>
          </a:p>
          <a:p>
            <a:pPr>
              <a:lnSpc>
                <a:spcPts val="6269"/>
              </a:lnSpc>
            </a:pPr>
            <a:r>
              <a:rPr lang="en-US" sz="4478">
                <a:solidFill>
                  <a:srgbClr val="FFFFFF"/>
                </a:solidFill>
                <a:latin typeface="Arimo"/>
              </a:rPr>
              <a:t>AKA - UPOE, UPOE+, POE++, 4PairPoE</a:t>
            </a:r>
          </a:p>
          <a:p>
            <a:pPr>
              <a:lnSpc>
                <a:spcPts val="6269"/>
              </a:lnSpc>
            </a:pPr>
            <a:endParaRPr lang="en-US" sz="4478">
              <a:solidFill>
                <a:srgbClr val="FFFFFF"/>
              </a:solidFill>
              <a:latin typeface="Arimo"/>
            </a:endParaRPr>
          </a:p>
          <a:p>
            <a:pPr>
              <a:lnSpc>
                <a:spcPts val="6269"/>
              </a:lnSpc>
            </a:pPr>
            <a:r>
              <a:rPr lang="en-US" sz="4478">
                <a:solidFill>
                  <a:srgbClr val="FFFFFF"/>
                </a:solidFill>
                <a:latin typeface="Arimo"/>
              </a:rPr>
              <a:t>Types:</a:t>
            </a:r>
          </a:p>
          <a:p>
            <a:pPr>
              <a:lnSpc>
                <a:spcPts val="6269"/>
              </a:lnSpc>
            </a:pPr>
            <a:r>
              <a:rPr lang="en-US" sz="4478">
                <a:solidFill>
                  <a:srgbClr val="FFFFFF"/>
                </a:solidFill>
                <a:latin typeface="Arimo"/>
              </a:rPr>
              <a:t>Type 3 - Typically Pre-standard - 60 watt - Dual Signature</a:t>
            </a:r>
          </a:p>
          <a:p>
            <a:pPr>
              <a:lnSpc>
                <a:spcPts val="6269"/>
              </a:lnSpc>
            </a:pPr>
            <a:r>
              <a:rPr lang="en-US" sz="4478">
                <a:solidFill>
                  <a:srgbClr val="FFFFFF"/>
                </a:solidFill>
                <a:latin typeface="Arimo"/>
              </a:rPr>
              <a:t>Type 4 - Standard - 90 watts - Single Signature</a:t>
            </a:r>
          </a:p>
          <a:p>
            <a:pPr>
              <a:lnSpc>
                <a:spcPts val="6269"/>
              </a:lnSpc>
            </a:pPr>
            <a:endParaRPr lang="en-US" sz="4478">
              <a:solidFill>
                <a:srgbClr val="FFFFFF"/>
              </a:solidFill>
              <a:latin typeface="Arimo"/>
            </a:endParaRPr>
          </a:p>
          <a:p>
            <a:pPr>
              <a:lnSpc>
                <a:spcPts val="6269"/>
              </a:lnSpc>
              <a:spcBef>
                <a:spcPct val="0"/>
              </a:spcBef>
            </a:pPr>
            <a:r>
              <a:rPr lang="en-US" sz="4478">
                <a:solidFill>
                  <a:srgbClr val="FFFFFF"/>
                </a:solidFill>
                <a:latin typeface="Arimo"/>
              </a:rPr>
              <a:t>Run on CAT6 or specialty CAT 5e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37717" y="8683943"/>
            <a:ext cx="15812566" cy="1091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FFFFFF"/>
                </a:solidFill>
                <a:latin typeface="League Spartan"/>
              </a:rPr>
              <a:t>There is designed losson the cable, so don't expect full power at devices, ie 90 watts at PoE switch is 72 watts at the device.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83609" y="-241574"/>
            <a:ext cx="14223651" cy="11113042"/>
            <a:chOff x="0" y="0"/>
            <a:chExt cx="18964868" cy="148173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alphaModFix amt="12400"/>
            </a:blip>
            <a:srcRect/>
            <a:stretch>
              <a:fillRect/>
            </a:stretch>
          </p:blipFill>
          <p:spPr>
            <a:xfrm>
              <a:off x="9095534" y="0"/>
              <a:ext cx="6357869" cy="47758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alphaModFix amt="12400"/>
            </a:blip>
            <a:srcRect/>
            <a:stretch>
              <a:fillRect/>
            </a:stretch>
          </p:blipFill>
          <p:spPr>
            <a:xfrm>
              <a:off x="0" y="7289070"/>
              <a:ext cx="7177734" cy="508721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alphaModFix amt="12400"/>
            </a:blip>
            <a:srcRect/>
            <a:stretch>
              <a:fillRect/>
            </a:stretch>
          </p:blipFill>
          <p:spPr>
            <a:xfrm>
              <a:off x="10488924" y="6341445"/>
              <a:ext cx="8475944" cy="8475944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0862616" y="2923685"/>
            <a:ext cx="1798054" cy="1515955"/>
            <a:chOff x="0" y="0"/>
            <a:chExt cx="2397405" cy="2021273"/>
          </a:xfrm>
        </p:grpSpPr>
        <p:sp>
          <p:nvSpPr>
            <p:cNvPr id="7" name="AutoShape 7"/>
            <p:cNvSpPr/>
            <p:nvPr/>
          </p:nvSpPr>
          <p:spPr>
            <a:xfrm>
              <a:off x="0" y="1740582"/>
              <a:ext cx="2397405" cy="280691"/>
            </a:xfrm>
            <a:prstGeom prst="rect">
              <a:avLst/>
            </a:prstGeom>
            <a:solidFill>
              <a:srgbClr val="ED4D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85725"/>
              <a:ext cx="2397405" cy="1577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020"/>
                </a:lnSpc>
              </a:pPr>
              <a:r>
                <a:rPr lang="en-US" sz="8200">
                  <a:solidFill>
                    <a:srgbClr val="ED4D00"/>
                  </a:solidFill>
                  <a:latin typeface="Libre Franklin Bold"/>
                </a:rPr>
                <a:t>36 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574755" y="5305422"/>
            <a:ext cx="1798054" cy="1195915"/>
            <a:chOff x="0" y="0"/>
            <a:chExt cx="2397405" cy="1594553"/>
          </a:xfrm>
        </p:grpSpPr>
        <p:sp>
          <p:nvSpPr>
            <p:cNvPr id="10" name="AutoShape 10"/>
            <p:cNvSpPr/>
            <p:nvPr/>
          </p:nvSpPr>
          <p:spPr>
            <a:xfrm>
              <a:off x="0" y="1313862"/>
              <a:ext cx="2397405" cy="280691"/>
            </a:xfrm>
            <a:prstGeom prst="rect">
              <a:avLst/>
            </a:prstGeom>
            <a:solidFill>
              <a:srgbClr val="ED4D0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57150"/>
              <a:ext cx="2397405" cy="11789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10"/>
                </a:lnSpc>
              </a:pPr>
              <a:r>
                <a:rPr lang="en-US" sz="6100">
                  <a:solidFill>
                    <a:srgbClr val="ED4D00"/>
                  </a:solidFill>
                  <a:latin typeface="Libre Franklin Bold"/>
                </a:rPr>
                <a:t>30%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121623" y="7510857"/>
            <a:ext cx="1798054" cy="1013035"/>
            <a:chOff x="0" y="0"/>
            <a:chExt cx="2397405" cy="1350713"/>
          </a:xfrm>
        </p:grpSpPr>
        <p:sp>
          <p:nvSpPr>
            <p:cNvPr id="13" name="AutoShape 13"/>
            <p:cNvSpPr/>
            <p:nvPr/>
          </p:nvSpPr>
          <p:spPr>
            <a:xfrm>
              <a:off x="0" y="1070022"/>
              <a:ext cx="2397405" cy="280691"/>
            </a:xfrm>
            <a:prstGeom prst="rect">
              <a:avLst/>
            </a:prstGeom>
            <a:solidFill>
              <a:srgbClr val="ED4D0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57150"/>
              <a:ext cx="2397405" cy="9351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90"/>
                </a:lnSpc>
              </a:pPr>
              <a:r>
                <a:rPr lang="en-US" sz="4900">
                  <a:solidFill>
                    <a:srgbClr val="ED4D00"/>
                  </a:solidFill>
                  <a:latin typeface="Libre Franklin Bold"/>
                </a:rPr>
                <a:t>&gt;20%</a:t>
              </a: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6"/>
          <a:srcRect l="18941" r="5868"/>
          <a:stretch>
            <a:fillRect/>
          </a:stretch>
        </p:blipFill>
        <p:spPr>
          <a:xfrm>
            <a:off x="-4236681" y="1318"/>
            <a:ext cx="11600678" cy="1028568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7706897" y="1627644"/>
            <a:ext cx="9895303" cy="996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688"/>
              </a:lnSpc>
            </a:pPr>
            <a:r>
              <a:rPr lang="en-US" sz="6989">
                <a:solidFill>
                  <a:srgbClr val="FFFFFF"/>
                </a:solidFill>
                <a:latin typeface="League Spartan"/>
              </a:rPr>
              <a:t>Power over Ethernet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660670" y="3252054"/>
            <a:ext cx="4598630" cy="916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039"/>
              </a:lnSpc>
            </a:pPr>
            <a:r>
              <a:rPr lang="en-US" sz="6399">
                <a:solidFill>
                  <a:srgbClr val="FFFFFF"/>
                </a:solidFill>
                <a:latin typeface="League Spartan"/>
              </a:rPr>
              <a:t>Month RoI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639540" y="5633792"/>
            <a:ext cx="6619760" cy="916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39"/>
              </a:lnSpc>
            </a:pPr>
            <a:r>
              <a:rPr lang="en-US" sz="6399">
                <a:solidFill>
                  <a:srgbClr val="FFFFFF"/>
                </a:solidFill>
                <a:latin typeface="League Spartan"/>
              </a:rPr>
              <a:t>CAPEX Savings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186408" y="7703050"/>
            <a:ext cx="6072892" cy="916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39"/>
              </a:lnSpc>
            </a:pPr>
            <a:r>
              <a:rPr lang="en-US" sz="6399">
                <a:solidFill>
                  <a:srgbClr val="FFFFFF"/>
                </a:solidFill>
                <a:latin typeface="League Spartan"/>
              </a:rPr>
              <a:t>OPEX Savings</a:t>
            </a:r>
          </a:p>
        </p:txBody>
      </p:sp>
      <p:sp>
        <p:nvSpPr>
          <p:cNvPr id="20" name="AutoShape 20"/>
          <p:cNvSpPr/>
          <p:nvPr/>
        </p:nvSpPr>
        <p:spPr>
          <a:xfrm>
            <a:off x="0" y="3121729"/>
            <a:ext cx="1444871" cy="1119867"/>
          </a:xfrm>
          <a:prstGeom prst="rect">
            <a:avLst/>
          </a:prstGeom>
          <a:solidFill>
            <a:srgbClr val="ED4D00">
              <a:alpha val="80000"/>
            </a:srgbClr>
          </a:solidFill>
        </p:spPr>
      </p:sp>
      <p:sp>
        <p:nvSpPr>
          <p:cNvPr id="21" name="AutoShape 21"/>
          <p:cNvSpPr/>
          <p:nvPr/>
        </p:nvSpPr>
        <p:spPr>
          <a:xfrm>
            <a:off x="0" y="9403300"/>
            <a:ext cx="10682936" cy="2286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22" name="TextBox 22"/>
          <p:cNvSpPr txBox="1"/>
          <p:nvPr/>
        </p:nvSpPr>
        <p:spPr>
          <a:xfrm>
            <a:off x="14129159" y="539828"/>
            <a:ext cx="4158841" cy="916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39"/>
              </a:lnSpc>
            </a:pPr>
            <a:r>
              <a:rPr lang="en-US" sz="6399">
                <a:solidFill>
                  <a:srgbClr val="FFFFFF"/>
                </a:solidFill>
                <a:latin typeface="League Spartan"/>
              </a:rPr>
              <a:t>Why?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4000"/>
          </a:blip>
          <a:srcRect t="5931" r="21024" b="7387"/>
          <a:stretch>
            <a:fillRect/>
          </a:stretch>
        </p:blipFill>
        <p:spPr>
          <a:xfrm>
            <a:off x="-212216" y="3734994"/>
            <a:ext cx="8311662" cy="6081775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212216" y="3175061"/>
            <a:ext cx="1444871" cy="1119867"/>
          </a:xfrm>
          <a:prstGeom prst="rect">
            <a:avLst/>
          </a:prstGeom>
          <a:solidFill>
            <a:srgbClr val="ED4D00">
              <a:alpha val="80000"/>
            </a:srgbClr>
          </a:solidFill>
        </p:spPr>
      </p:sp>
      <p:sp>
        <p:nvSpPr>
          <p:cNvPr id="4" name="TextBox 4"/>
          <p:cNvSpPr txBox="1"/>
          <p:nvPr/>
        </p:nvSpPr>
        <p:spPr>
          <a:xfrm>
            <a:off x="2187793" y="1879132"/>
            <a:ext cx="5169169" cy="916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39"/>
              </a:lnSpc>
            </a:pPr>
            <a:r>
              <a:rPr lang="en-US" sz="6399">
                <a:solidFill>
                  <a:srgbClr val="FFFFFF"/>
                </a:solidFill>
                <a:latin typeface="League Spartan"/>
              </a:rPr>
              <a:t>How?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336008" y="1381457"/>
            <a:ext cx="8675335" cy="70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36"/>
              </a:lnSpc>
              <a:spcBef>
                <a:spcPct val="0"/>
              </a:spcBef>
            </a:pPr>
            <a:r>
              <a:rPr lang="en-US" sz="4026">
                <a:solidFill>
                  <a:srgbClr val="FFFFFF"/>
                </a:solidFill>
                <a:latin typeface="Arimo"/>
              </a:rPr>
              <a:t>Move Processing to the Edge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336008" y="3691472"/>
            <a:ext cx="8675335" cy="70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36"/>
              </a:lnSpc>
              <a:spcBef>
                <a:spcPct val="0"/>
              </a:spcBef>
            </a:pPr>
            <a:r>
              <a:rPr lang="en-US" sz="4026">
                <a:solidFill>
                  <a:srgbClr val="FFFFFF"/>
                </a:solidFill>
                <a:latin typeface="Arimo"/>
              </a:rPr>
              <a:t>Power More Powerful Devices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336008" y="5966480"/>
            <a:ext cx="8675335" cy="70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36"/>
              </a:lnSpc>
              <a:spcBef>
                <a:spcPct val="0"/>
              </a:spcBef>
            </a:pPr>
            <a:r>
              <a:rPr lang="en-US" sz="4026">
                <a:solidFill>
                  <a:srgbClr val="FFFFFF"/>
                </a:solidFill>
                <a:latin typeface="Arimo"/>
              </a:rPr>
              <a:t>Integrate Modern Technology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336008" y="8111607"/>
            <a:ext cx="8675335" cy="70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36"/>
              </a:lnSpc>
              <a:spcBef>
                <a:spcPct val="0"/>
              </a:spcBef>
            </a:pPr>
            <a:r>
              <a:rPr lang="en-US" sz="4026">
                <a:solidFill>
                  <a:srgbClr val="FFFFFF"/>
                </a:solidFill>
                <a:latin typeface="Arimo"/>
              </a:rPr>
              <a:t>Cool Stuff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</a:blip>
          <a:srcRect l="10320" r="10320"/>
          <a:stretch>
            <a:fillRect/>
          </a:stretch>
        </p:blipFill>
        <p:spPr>
          <a:xfrm>
            <a:off x="-3806536" y="23380"/>
            <a:ext cx="12217731" cy="1026362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416171" y="2043616"/>
            <a:ext cx="1444871" cy="1119867"/>
          </a:xfrm>
          <a:prstGeom prst="rect">
            <a:avLst/>
          </a:prstGeom>
          <a:solidFill>
            <a:srgbClr val="ED4D00">
              <a:alpha val="80000"/>
            </a:srgbClr>
          </a:solidFill>
        </p:spPr>
      </p:sp>
      <p:sp>
        <p:nvSpPr>
          <p:cNvPr id="4" name="AutoShape 4"/>
          <p:cNvSpPr/>
          <p:nvPr/>
        </p:nvSpPr>
        <p:spPr>
          <a:xfrm>
            <a:off x="6576364" y="9406890"/>
            <a:ext cx="10682936" cy="2286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" name="TextBox 5"/>
          <p:cNvSpPr txBox="1"/>
          <p:nvPr/>
        </p:nvSpPr>
        <p:spPr>
          <a:xfrm>
            <a:off x="9144000" y="1957891"/>
            <a:ext cx="8421564" cy="759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33"/>
              </a:lnSpc>
            </a:pPr>
            <a:r>
              <a:rPr lang="en-US" sz="5303">
                <a:solidFill>
                  <a:srgbClr val="ED4D00"/>
                </a:solidFill>
                <a:latin typeface="League Spartan"/>
              </a:rPr>
              <a:t>The Universal Standard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292092" y="894907"/>
            <a:ext cx="7776266" cy="916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39"/>
              </a:lnSpc>
            </a:pPr>
            <a:r>
              <a:rPr lang="en-US" sz="6399">
                <a:solidFill>
                  <a:srgbClr val="FFFFFF"/>
                </a:solidFill>
                <a:latin typeface="League Spartan"/>
              </a:rPr>
              <a:t>USB-C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890229" y="3278954"/>
            <a:ext cx="8675335" cy="1416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36"/>
              </a:lnSpc>
              <a:spcBef>
                <a:spcPct val="0"/>
              </a:spcBef>
            </a:pPr>
            <a:r>
              <a:rPr lang="en-US" sz="4026">
                <a:solidFill>
                  <a:srgbClr val="FFFFFF"/>
                </a:solidFill>
                <a:latin typeface="Arimo"/>
              </a:rPr>
              <a:t>Apple, Google, Microsoft, and everyone agree on something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890229" y="7519134"/>
            <a:ext cx="9083246" cy="70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36"/>
              </a:lnSpc>
              <a:spcBef>
                <a:spcPct val="0"/>
              </a:spcBef>
            </a:pPr>
            <a:r>
              <a:rPr lang="en-US" sz="4026">
                <a:solidFill>
                  <a:srgbClr val="FFFFFF"/>
                </a:solidFill>
                <a:latin typeface="Arimo"/>
              </a:rPr>
              <a:t>Limitations of USB-C - Cost, run length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890229" y="5359583"/>
            <a:ext cx="9083246" cy="1416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36"/>
              </a:lnSpc>
            </a:pPr>
            <a:r>
              <a:rPr lang="en-US" sz="4026">
                <a:solidFill>
                  <a:srgbClr val="FFFFFF"/>
                </a:solidFill>
                <a:latin typeface="Arimo"/>
              </a:rPr>
              <a:t>Power Delivery - 100 watts</a:t>
            </a:r>
          </a:p>
          <a:p>
            <a:pPr>
              <a:lnSpc>
                <a:spcPts val="5636"/>
              </a:lnSpc>
              <a:spcBef>
                <a:spcPct val="0"/>
              </a:spcBef>
            </a:pPr>
            <a:r>
              <a:rPr lang="en-US" sz="4026">
                <a:solidFill>
                  <a:srgbClr val="FFFFFF"/>
                </a:solidFill>
                <a:latin typeface="Arimo"/>
              </a:rPr>
              <a:t>Role Swapping and data transfer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068276" y="0"/>
            <a:ext cx="9219724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6843129" y="4583567"/>
            <a:ext cx="1444871" cy="1119867"/>
          </a:xfrm>
          <a:prstGeom prst="rect">
            <a:avLst/>
          </a:prstGeom>
          <a:solidFill>
            <a:srgbClr val="ED4D00">
              <a:alpha val="80000"/>
            </a:srgbClr>
          </a:solidFill>
        </p:spPr>
      </p:sp>
      <p:sp>
        <p:nvSpPr>
          <p:cNvPr id="4" name="AutoShape 4"/>
          <p:cNvSpPr/>
          <p:nvPr/>
        </p:nvSpPr>
        <p:spPr>
          <a:xfrm>
            <a:off x="6901679" y="9401175"/>
            <a:ext cx="10682936" cy="2286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" name="TextBox 5"/>
          <p:cNvSpPr txBox="1"/>
          <p:nvPr/>
        </p:nvSpPr>
        <p:spPr>
          <a:xfrm>
            <a:off x="1028700" y="676275"/>
            <a:ext cx="7391313" cy="1808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39"/>
              </a:lnSpc>
            </a:pPr>
            <a:r>
              <a:rPr lang="en-US" sz="6399">
                <a:solidFill>
                  <a:srgbClr val="FFFFFF"/>
                </a:solidFill>
                <a:latin typeface="League Spartan"/>
              </a:rPr>
              <a:t>PUC - In-Wall PoE Conversion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940111"/>
            <a:ext cx="6014313" cy="4529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199">
                <a:solidFill>
                  <a:srgbClr val="FFFFFF"/>
                </a:solidFill>
                <a:latin typeface="Arimo"/>
              </a:rPr>
              <a:t>IEEE 802.3at - 25 watts</a:t>
            </a:r>
          </a:p>
          <a:p>
            <a:pPr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Arimo"/>
              </a:rPr>
              <a:t>Charging Only Port</a:t>
            </a:r>
          </a:p>
          <a:p>
            <a:pPr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Arimo"/>
              </a:rPr>
              <a:t>Power and Data Port</a:t>
            </a:r>
          </a:p>
          <a:p>
            <a:pPr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Arimo"/>
              </a:rPr>
              <a:t>95 Mbps Thru Put</a:t>
            </a:r>
          </a:p>
          <a:p>
            <a:pPr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Arimo"/>
              </a:rPr>
              <a:t>Fits US and EU wall boxes</a:t>
            </a:r>
          </a:p>
          <a:p>
            <a:pPr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Arimo"/>
              </a:rPr>
              <a:t>Range of USB-C to USB-C</a:t>
            </a:r>
          </a:p>
          <a:p>
            <a:pPr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Arimo"/>
              </a:rPr>
              <a:t>and USB-C to Lightning Cables</a:t>
            </a:r>
          </a:p>
          <a:p>
            <a:pPr>
              <a:lnSpc>
                <a:spcPts val="4479"/>
              </a:lnSpc>
              <a:spcBef>
                <a:spcPct val="0"/>
              </a:spcBef>
            </a:pPr>
            <a:r>
              <a:rPr lang="en-US" sz="3200">
                <a:solidFill>
                  <a:srgbClr val="ED4D00"/>
                </a:solidFill>
                <a:latin typeface="Arimo"/>
              </a:rPr>
              <a:t>AT-USBC-JB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7955372"/>
            <a:ext cx="8310150" cy="916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39"/>
              </a:lnSpc>
            </a:pPr>
            <a:r>
              <a:rPr lang="en-US" sz="6399">
                <a:solidFill>
                  <a:srgbClr val="ED4D00"/>
                </a:solidFill>
                <a:latin typeface="League Spartan"/>
              </a:rPr>
              <a:t>Launched in 2021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6432446" y="15375"/>
            <a:ext cx="14389682" cy="1027962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416171" y="2043616"/>
            <a:ext cx="1444871" cy="1119867"/>
          </a:xfrm>
          <a:prstGeom prst="rect">
            <a:avLst/>
          </a:prstGeom>
          <a:solidFill>
            <a:srgbClr val="ED4D00">
              <a:alpha val="80000"/>
            </a:srgbClr>
          </a:solidFill>
        </p:spPr>
      </p:sp>
      <p:sp>
        <p:nvSpPr>
          <p:cNvPr id="4" name="TextBox 4"/>
          <p:cNvSpPr txBox="1"/>
          <p:nvPr/>
        </p:nvSpPr>
        <p:spPr>
          <a:xfrm>
            <a:off x="9144000" y="1858898"/>
            <a:ext cx="9144000" cy="718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3"/>
              </a:lnSpc>
            </a:pPr>
            <a:r>
              <a:rPr lang="en-US" sz="5039">
                <a:solidFill>
                  <a:srgbClr val="ED4D00"/>
                </a:solidFill>
                <a:latin typeface="League Spartan"/>
              </a:rPr>
              <a:t>USB-C Desk Mounted Dock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292092" y="894907"/>
            <a:ext cx="7776266" cy="916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39"/>
              </a:lnSpc>
            </a:pPr>
            <a:r>
              <a:rPr lang="en-US" sz="6399">
                <a:solidFill>
                  <a:srgbClr val="FFFFFF"/>
                </a:solidFill>
                <a:latin typeface="League Spartan"/>
              </a:rPr>
              <a:t>PUC-DOCK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292092" y="3130457"/>
            <a:ext cx="7967208" cy="4529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199">
                <a:solidFill>
                  <a:srgbClr val="FFFFFF"/>
                </a:solidFill>
                <a:latin typeface="Arimo"/>
              </a:rPr>
              <a:t>IEEE 802.3bt - 72 watts</a:t>
            </a:r>
          </a:p>
          <a:p>
            <a:pPr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Arimo"/>
              </a:rPr>
              <a:t>Power and Data Port - Type C</a:t>
            </a:r>
          </a:p>
          <a:p>
            <a:pPr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Arimo"/>
              </a:rPr>
              <a:t>2x USB-A Ports</a:t>
            </a:r>
          </a:p>
          <a:p>
            <a:pPr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Arimo"/>
              </a:rPr>
              <a:t>95 Mbps Thru Put</a:t>
            </a:r>
          </a:p>
          <a:p>
            <a:pPr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Arimo"/>
              </a:rPr>
              <a:t>Sturdy Metal Enclosure</a:t>
            </a:r>
          </a:p>
          <a:p>
            <a:pPr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Arimo"/>
              </a:rPr>
              <a:t>Designed for Enterprise and Education</a:t>
            </a:r>
          </a:p>
          <a:p>
            <a:pPr>
              <a:lnSpc>
                <a:spcPts val="4480"/>
              </a:lnSpc>
            </a:pPr>
            <a:r>
              <a:rPr lang="en-US" sz="3200">
                <a:solidFill>
                  <a:srgbClr val="ED4D00"/>
                </a:solidFill>
                <a:latin typeface="Arimo"/>
              </a:rPr>
              <a:t>BT-USBC-A-PD</a:t>
            </a:r>
          </a:p>
          <a:p>
            <a:pPr>
              <a:lnSpc>
                <a:spcPts val="4479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Arimo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292092" y="7807363"/>
            <a:ext cx="8310150" cy="916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39"/>
              </a:lnSpc>
            </a:pPr>
            <a:r>
              <a:rPr lang="en-US" sz="6399">
                <a:solidFill>
                  <a:srgbClr val="ED4D00"/>
                </a:solidFill>
                <a:latin typeface="League Spartan"/>
              </a:rPr>
              <a:t>Piloting Now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r="22456"/>
          <a:stretch>
            <a:fillRect/>
          </a:stretch>
        </p:blipFill>
        <p:spPr>
          <a:xfrm>
            <a:off x="-1715146" y="2603549"/>
            <a:ext cx="9672382" cy="7655644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>
            <a:off x="6576364" y="9406890"/>
            <a:ext cx="10682936" cy="2286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0764"/>
          <a:stretch>
            <a:fillRect/>
          </a:stretch>
        </p:blipFill>
        <p:spPr>
          <a:xfrm>
            <a:off x="9068276" y="0"/>
            <a:ext cx="9219724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6843129" y="4583567"/>
            <a:ext cx="1444871" cy="1119867"/>
          </a:xfrm>
          <a:prstGeom prst="rect">
            <a:avLst/>
          </a:prstGeom>
          <a:solidFill>
            <a:srgbClr val="ED4D00">
              <a:alpha val="80000"/>
            </a:srgbClr>
          </a:solidFill>
        </p:spPr>
      </p:sp>
      <p:sp>
        <p:nvSpPr>
          <p:cNvPr id="4" name="AutoShape 4"/>
          <p:cNvSpPr/>
          <p:nvPr/>
        </p:nvSpPr>
        <p:spPr>
          <a:xfrm>
            <a:off x="6901679" y="9401175"/>
            <a:ext cx="10682936" cy="2286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" name="TextBox 5"/>
          <p:cNvSpPr txBox="1"/>
          <p:nvPr/>
        </p:nvSpPr>
        <p:spPr>
          <a:xfrm>
            <a:off x="1028700" y="676275"/>
            <a:ext cx="7391313" cy="1808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39"/>
              </a:lnSpc>
            </a:pPr>
            <a:r>
              <a:rPr lang="en-US" sz="6399">
                <a:solidFill>
                  <a:srgbClr val="FFFFFF"/>
                </a:solidFill>
                <a:latin typeface="League Spartan"/>
              </a:rPr>
              <a:t>USB In-Wall over PoE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102036"/>
            <a:ext cx="7391313" cy="3963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199">
                <a:solidFill>
                  <a:srgbClr val="FFFFFF"/>
                </a:solidFill>
                <a:latin typeface="Arimo"/>
              </a:rPr>
              <a:t>IEEE 802.3at - 25 watts</a:t>
            </a:r>
          </a:p>
          <a:p>
            <a:pPr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Arimo"/>
              </a:rPr>
              <a:t>Charging Only Dual Orientation Port</a:t>
            </a:r>
          </a:p>
          <a:p>
            <a:pPr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Arimo"/>
              </a:rPr>
              <a:t>IEEE 802.3af PoE Port</a:t>
            </a:r>
          </a:p>
          <a:p>
            <a:pPr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Arimo"/>
              </a:rPr>
              <a:t>Gigabit Mbps Thru Put</a:t>
            </a:r>
          </a:p>
          <a:p>
            <a:pPr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Arimo"/>
              </a:rPr>
              <a:t>Fits US wall boxes</a:t>
            </a:r>
          </a:p>
          <a:p>
            <a:pPr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Arimo"/>
              </a:rPr>
              <a:t>Affordably Transform Network Jacks</a:t>
            </a:r>
          </a:p>
          <a:p>
            <a:pPr>
              <a:lnSpc>
                <a:spcPts val="4479"/>
              </a:lnSpc>
              <a:spcBef>
                <a:spcPct val="0"/>
              </a:spcBef>
            </a:pPr>
            <a:r>
              <a:rPr lang="en-US" sz="3200">
                <a:solidFill>
                  <a:srgbClr val="ED4D00"/>
                </a:solidFill>
                <a:latin typeface="Arimo"/>
              </a:rPr>
              <a:t>GAT-USB-IW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7955372"/>
            <a:ext cx="8310150" cy="916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39"/>
              </a:lnSpc>
            </a:pPr>
            <a:r>
              <a:rPr lang="en-US" sz="6399">
                <a:solidFill>
                  <a:srgbClr val="ED4D00"/>
                </a:solidFill>
                <a:latin typeface="League Spartan"/>
              </a:rPr>
              <a:t>Launched in 2020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425" r="25938"/>
          <a:stretch>
            <a:fillRect/>
          </a:stretch>
        </p:blipFill>
        <p:spPr>
          <a:xfrm>
            <a:off x="-1102490" y="-941797"/>
            <a:ext cx="9284157" cy="11228797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416171" y="2043616"/>
            <a:ext cx="1444871" cy="1119867"/>
          </a:xfrm>
          <a:prstGeom prst="rect">
            <a:avLst/>
          </a:prstGeom>
          <a:solidFill>
            <a:srgbClr val="ED4D00">
              <a:alpha val="80000"/>
            </a:srgbClr>
          </a:solidFill>
        </p:spPr>
      </p:sp>
      <p:sp>
        <p:nvSpPr>
          <p:cNvPr id="4" name="TextBox 4"/>
          <p:cNvSpPr txBox="1"/>
          <p:nvPr/>
        </p:nvSpPr>
        <p:spPr>
          <a:xfrm>
            <a:off x="9144000" y="1858898"/>
            <a:ext cx="9144000" cy="718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3"/>
              </a:lnSpc>
            </a:pPr>
            <a:r>
              <a:rPr lang="en-US" sz="5039">
                <a:solidFill>
                  <a:srgbClr val="ED4D00"/>
                </a:solidFill>
                <a:latin typeface="League Spartan"/>
              </a:rPr>
              <a:t>Miniature In-wall Switch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292092" y="894907"/>
            <a:ext cx="8995908" cy="916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39"/>
              </a:lnSpc>
            </a:pPr>
            <a:r>
              <a:rPr lang="en-US" sz="6399">
                <a:solidFill>
                  <a:srgbClr val="FFFFFF"/>
                </a:solidFill>
                <a:latin typeface="League Spartan"/>
              </a:rPr>
              <a:t>4 Port PoE - 1 Drop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292092" y="3130457"/>
            <a:ext cx="8310150" cy="4529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199">
                <a:solidFill>
                  <a:srgbClr val="FFFFFF"/>
                </a:solidFill>
                <a:latin typeface="Arimo"/>
              </a:rPr>
              <a:t>IEEE 802.3bt - 72 watts</a:t>
            </a:r>
          </a:p>
          <a:p>
            <a:pPr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Arimo"/>
              </a:rPr>
              <a:t>PoE+ Port</a:t>
            </a:r>
          </a:p>
          <a:p>
            <a:pPr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Arimo"/>
              </a:rPr>
              <a:t>Gigabit Thru Put</a:t>
            </a:r>
          </a:p>
          <a:p>
            <a:pPr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Arimo"/>
              </a:rPr>
              <a:t>VLAN Forwarding</a:t>
            </a:r>
          </a:p>
          <a:p>
            <a:pPr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Arimo"/>
              </a:rPr>
              <a:t>Fits US Wall Boxes</a:t>
            </a:r>
          </a:p>
          <a:p>
            <a:pPr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Arimo"/>
              </a:rPr>
              <a:t>Add Ports When You Can't Pull More Cables</a:t>
            </a:r>
          </a:p>
          <a:p>
            <a:pPr>
              <a:lnSpc>
                <a:spcPts val="4480"/>
              </a:lnSpc>
            </a:pPr>
            <a:r>
              <a:rPr lang="en-US" sz="3200">
                <a:solidFill>
                  <a:srgbClr val="ED4D00"/>
                </a:solidFill>
                <a:latin typeface="Arimo"/>
              </a:rPr>
              <a:t>GBT-4-IW</a:t>
            </a:r>
          </a:p>
          <a:p>
            <a:pPr>
              <a:lnSpc>
                <a:spcPts val="4479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Arimo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292092" y="7807363"/>
            <a:ext cx="8310150" cy="916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39"/>
              </a:lnSpc>
            </a:pPr>
            <a:r>
              <a:rPr lang="en-US" sz="6399">
                <a:solidFill>
                  <a:srgbClr val="ED4D00"/>
                </a:solidFill>
                <a:latin typeface="League Spartan"/>
              </a:rPr>
              <a:t>Launched in 2019</a:t>
            </a:r>
          </a:p>
        </p:txBody>
      </p:sp>
      <p:sp>
        <p:nvSpPr>
          <p:cNvPr id="8" name="AutoShape 8"/>
          <p:cNvSpPr/>
          <p:nvPr/>
        </p:nvSpPr>
        <p:spPr>
          <a:xfrm>
            <a:off x="6576364" y="9406890"/>
            <a:ext cx="10682936" cy="2286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367</Words>
  <Application>Microsoft Office PowerPoint</Application>
  <PresentationFormat>Custom</PresentationFormat>
  <Paragraphs>85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Arimo Bold</vt:lpstr>
      <vt:lpstr>Libre Franklin Bold</vt:lpstr>
      <vt:lpstr>Arimo</vt:lpstr>
      <vt:lpstr>Calibri</vt:lpstr>
      <vt:lpstr>League Spartan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Maximize Your Enterprise Network Slide Deck</dc:title>
  <dc:creator>Tyler Andrews</dc:creator>
  <cp:lastModifiedBy>Tyler Andrews</cp:lastModifiedBy>
  <cp:revision>2</cp:revision>
  <dcterms:created xsi:type="dcterms:W3CDTF">2006-08-16T00:00:00Z</dcterms:created>
  <dcterms:modified xsi:type="dcterms:W3CDTF">2021-03-04T13:02:37Z</dcterms:modified>
  <dc:identifier>DAEW_7nxD0Q</dc:identifier>
</cp:coreProperties>
</file>